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304802"/>
            <a:ext cx="8686800" cy="769441"/>
          </a:xfrm>
          <a:prstGeom prst="rect">
            <a:avLst/>
          </a:prstGeom>
          <a:noFill/>
          <a:ln w="9525">
            <a:noFill/>
            <a:miter lim="800000"/>
            <a:headEnd/>
            <a:tailEnd/>
          </a:ln>
        </p:spPr>
        <p:txBody>
          <a:bodyPr wrap="square">
            <a:spAutoFit/>
          </a:bodyPr>
          <a:lstStyle/>
          <a:p>
            <a:pPr algn="ctr"/>
            <a:r>
              <a:rPr lang="en-US" sz="4400" b="1" dirty="0" smtClean="0">
                <a:solidFill>
                  <a:srgbClr val="FF0000"/>
                </a:solidFill>
                <a:latin typeface="Arial" charset="0"/>
                <a:ea typeface="Times New Roman" pitchFamily="18" charset="0"/>
              </a:rPr>
              <a:t>CHILD ABUSE</a:t>
            </a:r>
            <a:endParaRPr lang="en-US" sz="44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200402" y="12192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429001"/>
            <a:ext cx="8305800" cy="3477875"/>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 II</a:t>
            </a:r>
          </a:p>
          <a:p>
            <a:pPr algn="ctr"/>
            <a:r>
              <a:rPr lang="en-US" sz="2000" b="1" dirty="0" smtClean="0">
                <a:solidFill>
                  <a:srgbClr val="0070C0"/>
                </a:solidFill>
              </a:rPr>
              <a:t> 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a:t>
            </a:r>
            <a:r>
              <a:rPr lang="en-US" sz="2000" b="1" dirty="0">
                <a:solidFill>
                  <a:srgbClr val="0070C0"/>
                </a:solidFill>
              </a:rPr>
              <a:t>Unit </a:t>
            </a:r>
            <a:r>
              <a:rPr lang="en-US" sz="2000" b="1" dirty="0" smtClean="0">
                <a:solidFill>
                  <a:srgbClr val="0070C0"/>
                </a:solidFill>
              </a:rPr>
              <a:t>V</a:t>
            </a:r>
            <a:endParaRPr lang="en-US" sz="2000" b="1" dirty="0">
              <a:solidFill>
                <a:srgbClr val="0070C0"/>
              </a:solidFill>
            </a:endParaRPr>
          </a:p>
          <a:p>
            <a:pPr algn="ctr"/>
            <a:r>
              <a:rPr lang="en-US" sz="2000" b="1" i="1" u="sng" dirty="0">
                <a:solidFill>
                  <a:srgbClr val="FF0000"/>
                </a:solidFill>
              </a:rPr>
              <a:t>By</a:t>
            </a:r>
          </a:p>
          <a:p>
            <a:pPr algn="ctr"/>
            <a:r>
              <a:rPr lang="en-US" sz="2000" b="1" i="1" u="sng" dirty="0">
                <a:solidFill>
                  <a:srgbClr val="FF0000"/>
                </a:solidFill>
              </a:rPr>
              <a:t>Dr. </a:t>
            </a:r>
            <a:r>
              <a:rPr lang="en-US" sz="2000" b="1" i="1" u="sng" dirty="0" err="1" smtClean="0">
                <a:solidFill>
                  <a:srgbClr val="FF0000"/>
                </a:solidFill>
              </a:rPr>
              <a:t>Priyamvada</a:t>
            </a:r>
            <a:endParaRPr lang="en-US" sz="2000" b="1" i="1" u="sng" dirty="0">
              <a:solidFill>
                <a:srgbClr val="FF0000"/>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p>
          <a:p>
            <a:pPr algn="ct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rPr>
              <a:t>Cont…</a:t>
            </a:r>
            <a:r>
              <a:rPr lang="en-US" b="1" dirty="0" err="1" smtClean="0">
                <a:solidFill>
                  <a:srgbClr val="FF0000"/>
                </a:solidFill>
              </a:rPr>
              <a:t>ed</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solidFill>
                  <a:srgbClr val="0070C0"/>
                </a:solidFill>
              </a:rPr>
              <a:t>There exist many manifestation of child neglect, including non-compliance with health care recommendations, failure to seek appropriate health care, deprivation of food resulting in hunger and the failure of a child physically to thrive. In, addition, abandonment, inadequate supervision, poor hygiene and being deprived of an education have all been considered as evidence of neglect.</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References: </a:t>
            </a:r>
          </a:p>
          <a:p>
            <a:r>
              <a:rPr lang="en-US" sz="2000" dirty="0" smtClean="0"/>
              <a:t>World report on violence and health; child abuse and neglect by parents and other caregivers.</a:t>
            </a:r>
          </a:p>
          <a:p>
            <a:r>
              <a:rPr lang="en-US" sz="2000" dirty="0" smtClean="0"/>
              <a:t>Hetherington and Parke(1999); Child Psychology.</a:t>
            </a:r>
          </a:p>
          <a:p>
            <a:r>
              <a:rPr lang="en-US" sz="2000" dirty="0" smtClean="0"/>
              <a:t>Benjamin. B. </a:t>
            </a:r>
            <a:r>
              <a:rPr lang="en-US" sz="2000" dirty="0" err="1" smtClean="0"/>
              <a:t>Lahey</a:t>
            </a:r>
            <a:r>
              <a:rPr lang="en-US" sz="2000" dirty="0" smtClean="0"/>
              <a:t>., and Alan. E. </a:t>
            </a:r>
            <a:r>
              <a:rPr lang="en-US" sz="2000" dirty="0" err="1" smtClean="0"/>
              <a:t>Kazdin</a:t>
            </a:r>
            <a:r>
              <a:rPr lang="en-US" sz="2000" dirty="0" smtClean="0"/>
              <a:t> ; Advances in clinical child psychology, plenum press</a:t>
            </a:r>
            <a:r>
              <a:rPr lang="en-US" sz="2000" smtClean="0"/>
              <a:t>, Vol-10, ISSN </a:t>
            </a:r>
            <a:r>
              <a:rPr lang="en-US" sz="2000" dirty="0" smtClean="0"/>
              <a:t>0149-4732,</a:t>
            </a:r>
          </a:p>
          <a:p>
            <a:r>
              <a:rPr lang="en-US" sz="2000" dirty="0" smtClean="0"/>
              <a:t>Google images and Google search.</a:t>
            </a:r>
          </a:p>
          <a:p>
            <a:pPr>
              <a:buNone/>
            </a:pPr>
            <a:endParaRPr lang="en-US" sz="2000" dirty="0"/>
          </a:p>
        </p:txBody>
      </p:sp>
      <p:sp>
        <p:nvSpPr>
          <p:cNvPr id="4" name="Rectangle 3"/>
          <p:cNvSpPr/>
          <p:nvPr/>
        </p:nvSpPr>
        <p:spPr>
          <a:xfrm>
            <a:off x="1981200" y="4267200"/>
            <a:ext cx="4953000" cy="707886"/>
          </a:xfrm>
          <a:prstGeom prst="rect">
            <a:avLst/>
          </a:prstGeom>
        </p:spPr>
        <p:txBody>
          <a:bodyPr wrap="square">
            <a:spAutoFit/>
          </a:bodyPr>
          <a:lstStyle/>
          <a:p>
            <a:pPr algn="ctr">
              <a:buNone/>
            </a:pPr>
            <a:r>
              <a:rPr lang="en-US" sz="4000" b="1" dirty="0" smtClean="0">
                <a:solidFill>
                  <a:srgbClr val="FF0000"/>
                </a:solidFill>
              </a:rPr>
              <a:t>THANK YOU</a:t>
            </a:r>
            <a:endParaRPr lang="en-US" sz="4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Meaning of child abuse</a:t>
            </a:r>
            <a:endParaRPr lang="en-US" b="1"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b="1" dirty="0" smtClean="0">
                <a:solidFill>
                  <a:srgbClr val="0070C0"/>
                </a:solidFill>
              </a:rPr>
              <a:t>The WHO consultation on child abuse prevention drafted the following definition-</a:t>
            </a:r>
          </a:p>
          <a:p>
            <a:pPr>
              <a:buNone/>
            </a:pPr>
            <a:r>
              <a:rPr lang="en-US" b="1" dirty="0" smtClean="0">
                <a:solidFill>
                  <a:srgbClr val="C00000"/>
                </a:solidFill>
              </a:rPr>
              <a:t>“ child abuse or maltreatment constitutes all forms of physical and/ or emotional ill-treatment or commercial or other exploitation, resulting in actual or potential harm to the child’s health, survival, development or dignity in the context of a relationship of responsibility, trust or power.” </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lstStyle/>
          <a:p>
            <a:pPr>
              <a:buNone/>
            </a:pPr>
            <a:r>
              <a:rPr lang="en-US" dirty="0" smtClean="0"/>
              <a:t>	</a:t>
            </a:r>
            <a:r>
              <a:rPr lang="en-US" b="1" dirty="0" smtClean="0">
                <a:solidFill>
                  <a:srgbClr val="0070C0"/>
                </a:solidFill>
              </a:rPr>
              <a:t>The given definition covers a broad spectrum of abuse. It focuses primarily on acts of commission and omission by parents or caregivers that result in harm to the child. In particular, it explores the prevalence, causes and consequences of four types of child maltreatment by caregivers, namely:</a:t>
            </a:r>
          </a:p>
          <a:p>
            <a:pPr marL="514350" indent="-514350">
              <a:buFont typeface="+mj-lt"/>
              <a:buAutoNum type="arabicPeriod"/>
            </a:pPr>
            <a:r>
              <a:rPr lang="en-US" b="1" dirty="0" smtClean="0">
                <a:solidFill>
                  <a:srgbClr val="FF0000"/>
                </a:solidFill>
              </a:rPr>
              <a:t>Physical abuse</a:t>
            </a:r>
          </a:p>
          <a:p>
            <a:pPr marL="514350" indent="-514350">
              <a:buFont typeface="+mj-lt"/>
              <a:buAutoNum type="arabicPeriod"/>
            </a:pPr>
            <a:r>
              <a:rPr lang="en-US" b="1" dirty="0" smtClean="0">
                <a:solidFill>
                  <a:srgbClr val="FF0000"/>
                </a:solidFill>
              </a:rPr>
              <a:t>Sexual abuse</a:t>
            </a:r>
          </a:p>
          <a:p>
            <a:pPr marL="514350" indent="-514350">
              <a:buFont typeface="+mj-lt"/>
              <a:buAutoNum type="arabicPeriod"/>
            </a:pPr>
            <a:r>
              <a:rPr lang="en-US" b="1" dirty="0" smtClean="0">
                <a:solidFill>
                  <a:srgbClr val="FF0000"/>
                </a:solidFill>
              </a:rPr>
              <a:t>Emotional abuse</a:t>
            </a:r>
          </a:p>
          <a:p>
            <a:pPr marL="514350" indent="-514350">
              <a:buFont typeface="+mj-lt"/>
              <a:buAutoNum type="arabicPeriod"/>
            </a:pPr>
            <a:r>
              <a:rPr lang="en-US" b="1" dirty="0" smtClean="0">
                <a:solidFill>
                  <a:srgbClr val="FF0000"/>
                </a:solidFill>
              </a:rPr>
              <a:t>Neglect</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Physical abuse</a:t>
            </a:r>
            <a:endParaRPr lang="en-US" b="1" dirty="0">
              <a:solidFill>
                <a:srgbClr val="FF0000"/>
              </a:solidFill>
            </a:endParaRPr>
          </a:p>
        </p:txBody>
      </p:sp>
      <p:sp>
        <p:nvSpPr>
          <p:cNvPr id="3" name="Content Placeholder 2"/>
          <p:cNvSpPr>
            <a:spLocks noGrp="1"/>
          </p:cNvSpPr>
          <p:nvPr>
            <p:ph idx="1"/>
          </p:nvPr>
        </p:nvSpPr>
        <p:spPr>
          <a:xfrm>
            <a:off x="457200" y="1371600"/>
            <a:ext cx="8229600" cy="5334000"/>
          </a:xfrm>
        </p:spPr>
        <p:txBody>
          <a:bodyPr/>
          <a:lstStyle/>
          <a:p>
            <a:r>
              <a:rPr lang="en-US" b="1" dirty="0" smtClean="0">
                <a:solidFill>
                  <a:srgbClr val="0070C0"/>
                </a:solidFill>
              </a:rPr>
              <a:t>Physical abuse of a child is defined as those acts of commission by a caregiver that cause actual physical harm or harm the potential for harm. </a:t>
            </a:r>
          </a:p>
          <a:p>
            <a:pPr algn="ctr">
              <a:buNone/>
            </a:pPr>
            <a:r>
              <a:rPr lang="en-US" sz="4400" b="1" dirty="0" smtClean="0">
                <a:solidFill>
                  <a:srgbClr val="FF0000"/>
                </a:solidFill>
              </a:rPr>
              <a:t>Sexual abuse</a:t>
            </a:r>
            <a:endParaRPr lang="en-US" sz="4400" b="1" dirty="0" smtClean="0">
              <a:solidFill>
                <a:srgbClr val="0070C0"/>
              </a:solidFill>
            </a:endParaRPr>
          </a:p>
          <a:p>
            <a:r>
              <a:rPr lang="en-US" b="1" dirty="0" smtClean="0">
                <a:solidFill>
                  <a:srgbClr val="0070C0"/>
                </a:solidFill>
              </a:rPr>
              <a:t>Sexual abuse is defined as those acts where a caregiver uses a child for sexual gratification</a:t>
            </a:r>
          </a:p>
          <a:p>
            <a:pPr>
              <a:buNone/>
            </a:pPr>
            <a:endParaRPr lang="en-US" b="1"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Emotional abuse</a:t>
            </a:r>
            <a:endParaRPr lang="en-US" b="1" dirty="0">
              <a:solidFill>
                <a:srgbClr val="FF0000"/>
              </a:solidFill>
            </a:endParaRPr>
          </a:p>
        </p:txBody>
      </p:sp>
      <p:sp>
        <p:nvSpPr>
          <p:cNvPr id="3" name="Content Placeholder 2"/>
          <p:cNvSpPr>
            <a:spLocks noGrp="1"/>
          </p:cNvSpPr>
          <p:nvPr>
            <p:ph idx="1"/>
          </p:nvPr>
        </p:nvSpPr>
        <p:spPr>
          <a:xfrm>
            <a:off x="457200" y="1295400"/>
            <a:ext cx="8229600" cy="5181600"/>
          </a:xfrm>
        </p:spPr>
        <p:txBody>
          <a:bodyPr/>
          <a:lstStyle/>
          <a:p>
            <a:r>
              <a:rPr lang="en-US" b="1" dirty="0" smtClean="0">
                <a:solidFill>
                  <a:srgbClr val="0070C0"/>
                </a:solidFill>
              </a:rPr>
              <a:t>Emotional abuse includes the failure of a caregiver to provide an appropriate and supportive environment, and includes acts that have an adverse effect on the emotional health and development of a child. Such acts include restricting a child’s movement, denigration, ridicule, threats and intimidation, discrimination, rejection and other non- physical forms of hostile treatment. </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solidFill>
                  <a:srgbClr val="FF0000"/>
                </a:solidFill>
              </a:rPr>
              <a:t>Neglect</a:t>
            </a:r>
            <a:endParaRPr lang="en-US" b="1" dirty="0">
              <a:solidFill>
                <a:srgbClr val="FF0000"/>
              </a:solidFill>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b="1" dirty="0" smtClean="0">
                <a:solidFill>
                  <a:srgbClr val="0070C0"/>
                </a:solidFill>
              </a:rPr>
              <a:t>Neglect refers to the failure of a parent to provide for the development of the child – where the parent is in a position to do so – in one or more of the following areas: health , education, emotional development, nutrition, shelter and safe living conditions. Neglect is thus distinguished from circumstances of poverty in that neglect can occur only in cases where reasonable resources are available to the family or caregiver.</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Manifestation of child abuse and neglect</a:t>
            </a:r>
            <a:endParaRPr lang="en-US" b="1"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b="1" dirty="0" smtClean="0">
                <a:solidFill>
                  <a:srgbClr val="00B0F0"/>
                </a:solidFill>
              </a:rPr>
              <a:t>Injuries inflicted by a caregiver on a child can take many forms. Serious damage or death in abused children is most often the consequence of a head injury or injury to the internal organs.</a:t>
            </a:r>
          </a:p>
          <a:p>
            <a:r>
              <a:rPr lang="en-US" b="1" dirty="0" smtClean="0">
                <a:solidFill>
                  <a:srgbClr val="0070C0"/>
                </a:solidFill>
              </a:rPr>
              <a:t>Shaking is a prevalent form of abuse seen in less than 9 months of age. Most perpetrators are male because men are being more stronger than women, tend to apply greater force and more prone to shake children. Intracranial hemorrhages, retinal hemorrhages and small chip fractures at the major joints of the child’s extremities can result from very rapid shaking of an infant. </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rPr>
              <a:t>Cont…</a:t>
            </a:r>
            <a:r>
              <a:rPr lang="en-US" b="1" dirty="0" err="1" smtClean="0">
                <a:solidFill>
                  <a:srgbClr val="FF0000"/>
                </a:solidFill>
              </a:rPr>
              <a:t>ed</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0070C0"/>
                </a:solidFill>
              </a:rPr>
              <a:t>The battered child- one of the syndromes of child abuse is the “battered child”. This term is generally applied to children showing repeated and devastating injury to the skin, skeleton system or nervous system. It includes children with multiple fractures of different ages, head trauma and severe visceral trauma, with evidence of repeated infliction.  </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rPr>
              <a:t>Cont…</a:t>
            </a:r>
            <a:r>
              <a:rPr lang="en-US" b="1" dirty="0" err="1" smtClean="0">
                <a:solidFill>
                  <a:srgbClr val="FF0000"/>
                </a:solidFill>
              </a:rPr>
              <a:t>ed</a:t>
            </a:r>
            <a:endParaRPr lang="en-US" b="1" dirty="0">
              <a:solidFill>
                <a:srgbClr val="FF0000"/>
              </a:solidFill>
            </a:endParaRPr>
          </a:p>
        </p:txBody>
      </p:sp>
      <p:sp>
        <p:nvSpPr>
          <p:cNvPr id="3" name="Content Placeholder 2"/>
          <p:cNvSpPr>
            <a:spLocks noGrp="1"/>
          </p:cNvSpPr>
          <p:nvPr>
            <p:ph idx="1"/>
          </p:nvPr>
        </p:nvSpPr>
        <p:spPr>
          <a:xfrm>
            <a:off x="457200" y="1295400"/>
            <a:ext cx="8229600" cy="5257800"/>
          </a:xfrm>
        </p:spPr>
        <p:txBody>
          <a:bodyPr/>
          <a:lstStyle/>
          <a:p>
            <a:r>
              <a:rPr lang="en-US" b="1" dirty="0" smtClean="0">
                <a:solidFill>
                  <a:srgbClr val="0070C0"/>
                </a:solidFill>
              </a:rPr>
              <a:t>This is not uncommon for children who have been sexually abused to exhibit symptoms of infection, genital injury, abdominal pain, constipation, chronic or recurrent urinary tract infections or behavioral problems. To be able to detect child sexual abuse requires a high index of suspicion and familiarity with the verbal, behavioral and physical indicators of abuse.</a:t>
            </a:r>
            <a:endParaRPr lang="en-US" b="1"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651</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Meaning of child abuse</vt:lpstr>
      <vt:lpstr>Slide 3</vt:lpstr>
      <vt:lpstr>Physical abuse</vt:lpstr>
      <vt:lpstr>Emotional abuse</vt:lpstr>
      <vt:lpstr>Neglect</vt:lpstr>
      <vt:lpstr>Manifestation of child abuse and neglect</vt:lpstr>
      <vt:lpstr>Cont…ed</vt:lpstr>
      <vt:lpstr>Cont…ed</vt:lpstr>
      <vt:lpstr>Cont…ed</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abuse </dc:title>
  <dc:creator>Vishal</dc:creator>
  <cp:lastModifiedBy>Vishal</cp:lastModifiedBy>
  <cp:revision>28</cp:revision>
  <dcterms:created xsi:type="dcterms:W3CDTF">2006-08-16T00:00:00Z</dcterms:created>
  <dcterms:modified xsi:type="dcterms:W3CDTF">2020-04-07T17:53:44Z</dcterms:modified>
</cp:coreProperties>
</file>